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71" r:id="rId5"/>
    <p:sldId id="270" r:id="rId6"/>
    <p:sldId id="317" r:id="rId7"/>
    <p:sldId id="268" r:id="rId8"/>
    <p:sldId id="267" r:id="rId9"/>
    <p:sldId id="280" r:id="rId10"/>
    <p:sldId id="279" r:id="rId11"/>
    <p:sldId id="373" r:id="rId12"/>
    <p:sldId id="278" r:id="rId13"/>
    <p:sldId id="368" r:id="rId14"/>
    <p:sldId id="266" r:id="rId15"/>
    <p:sldId id="275" r:id="rId16"/>
    <p:sldId id="325" r:id="rId17"/>
    <p:sldId id="276" r:id="rId18"/>
    <p:sldId id="294" r:id="rId19"/>
    <p:sldId id="274" r:id="rId20"/>
    <p:sldId id="283" r:id="rId21"/>
    <p:sldId id="273" r:id="rId22"/>
    <p:sldId id="379" r:id="rId23"/>
    <p:sldId id="378" r:id="rId24"/>
    <p:sldId id="380" r:id="rId25"/>
    <p:sldId id="381" r:id="rId26"/>
    <p:sldId id="272" r:id="rId27"/>
    <p:sldId id="289" r:id="rId28"/>
    <p:sldId id="363" r:id="rId29"/>
    <p:sldId id="288" r:id="rId30"/>
    <p:sldId id="286" r:id="rId31"/>
    <p:sldId id="282" r:id="rId32"/>
    <p:sldId id="375" r:id="rId33"/>
    <p:sldId id="318" r:id="rId34"/>
    <p:sldId id="296" r:id="rId35"/>
    <p:sldId id="374" r:id="rId36"/>
    <p:sldId id="320" r:id="rId37"/>
    <p:sldId id="321" r:id="rId38"/>
    <p:sldId id="319" r:id="rId39"/>
    <p:sldId id="302" r:id="rId40"/>
    <p:sldId id="306" r:id="rId41"/>
    <p:sldId id="305" r:id="rId42"/>
    <p:sldId id="322" r:id="rId43"/>
    <p:sldId id="376" r:id="rId44"/>
    <p:sldId id="326" r:id="rId45"/>
    <p:sldId id="338" r:id="rId46"/>
    <p:sldId id="345" r:id="rId47"/>
    <p:sldId id="341" r:id="rId48"/>
    <p:sldId id="346" r:id="rId49"/>
    <p:sldId id="347" r:id="rId50"/>
    <p:sldId id="371" r:id="rId51"/>
    <p:sldId id="377" r:id="rId52"/>
    <p:sldId id="316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dmS9VjYc5OVDK176LZmRg==" hashData="dNh4kPN/cv6TbJHfGnHhf8J75o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E79188-3132-45F2-B678-FF77818E8F93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33D13E-492E-4B51-BA47-3A2E0991D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Presentation2.ppt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514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ell MT" pitchFamily="18" charset="0"/>
              </a:rPr>
              <a:t>POLICY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Bell MT" pitchFamily="18" charset="0"/>
              </a:rPr>
              <a:t>&amp;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Bell MT" pitchFamily="18" charset="0"/>
              </a:rPr>
              <a:t>PROCEDURE</a:t>
            </a:r>
            <a:endParaRPr lang="en-US" sz="6000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981200" cy="208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914400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ell MT" pitchFamily="18" charset="0"/>
              </a:rPr>
              <a:t>        NCPWB</a:t>
            </a:r>
          </a:p>
          <a:p>
            <a:endParaRPr lang="en-US" sz="2800" b="1" dirty="0" smtClean="0">
              <a:latin typeface="Bell MT" pitchFamily="18" charset="0"/>
            </a:endParaRPr>
          </a:p>
          <a:p>
            <a:pPr algn="ctr"/>
            <a:r>
              <a:rPr lang="en-US" sz="2800" b="1" dirty="0" smtClean="0">
                <a:latin typeface="Bell MT" pitchFamily="18" charset="0"/>
              </a:rPr>
              <a:t>WELDER PERFORMANCE QUALIFICATIONS</a:t>
            </a:r>
            <a:endParaRPr lang="en-US" sz="28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736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133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2</a:t>
            </a:r>
            <a:r>
              <a:rPr lang="en-US" sz="3600" dirty="0" smtClean="0">
                <a:latin typeface="Bell MT" pitchFamily="18" charset="0"/>
              </a:rPr>
              <a:t>.)  Verify that the welder/</a:t>
            </a:r>
            <a:r>
              <a:rPr lang="en-US" sz="3600" dirty="0" err="1" smtClean="0">
                <a:latin typeface="Bell MT" pitchFamily="18" charset="0"/>
              </a:rPr>
              <a:t>brazer</a:t>
            </a:r>
            <a:r>
              <a:rPr lang="en-US" sz="3600" dirty="0" smtClean="0">
                <a:latin typeface="Bell MT" pitchFamily="18" charset="0"/>
              </a:rPr>
              <a:t> has access to a copy of the applicable  Welding/Brazing Procedure </a:t>
            </a:r>
            <a:r>
              <a:rPr lang="en-US" sz="3600" b="1" dirty="0" smtClean="0">
                <a:latin typeface="Bell MT" pitchFamily="18" charset="0"/>
              </a:rPr>
              <a:t>Test Specification </a:t>
            </a:r>
            <a:r>
              <a:rPr lang="en-US" sz="3600" dirty="0" smtClean="0">
                <a:latin typeface="Bell MT" pitchFamily="18" charset="0"/>
              </a:rPr>
              <a:t>(WPS) (BPS) that the welder/</a:t>
            </a:r>
            <a:r>
              <a:rPr lang="en-US" sz="3600" dirty="0" err="1" smtClean="0">
                <a:latin typeface="Bell MT" pitchFamily="18" charset="0"/>
              </a:rPr>
              <a:t>brazer</a:t>
            </a:r>
            <a:r>
              <a:rPr lang="en-US" sz="3600" dirty="0" smtClean="0">
                <a:latin typeface="Bell MT" pitchFamily="18" charset="0"/>
              </a:rPr>
              <a:t> will follow during welding/brazing of the test coupon.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00" y="72743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1966267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54102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4393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57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3</a:t>
            </a:r>
            <a:r>
              <a:rPr lang="en-US" sz="3600" dirty="0" smtClean="0">
                <a:latin typeface="Bell MT" pitchFamily="18" charset="0"/>
              </a:rPr>
              <a:t>.)  Verify that the welder/</a:t>
            </a:r>
            <a:r>
              <a:rPr lang="en-US" sz="3600" dirty="0" err="1" smtClean="0">
                <a:latin typeface="Bell MT" pitchFamily="18" charset="0"/>
              </a:rPr>
              <a:t>brazer</a:t>
            </a:r>
            <a:r>
              <a:rPr lang="en-US" sz="3600" dirty="0" smtClean="0">
                <a:latin typeface="Bell MT" pitchFamily="18" charset="0"/>
              </a:rPr>
              <a:t> has access to a copy of the applicable</a:t>
            </a:r>
          </a:p>
          <a:p>
            <a:r>
              <a:rPr lang="en-US" sz="3600" dirty="0" smtClean="0">
                <a:latin typeface="Bell MT" pitchFamily="18" charset="0"/>
              </a:rPr>
              <a:t> UA </a:t>
            </a:r>
            <a:r>
              <a:rPr lang="en-US" sz="3600" b="1" dirty="0" smtClean="0">
                <a:latin typeface="Bell MT" pitchFamily="18" charset="0"/>
              </a:rPr>
              <a:t>Testing Event Inspection Report</a:t>
            </a:r>
            <a:r>
              <a:rPr lang="en-US" sz="3600" dirty="0" smtClean="0">
                <a:latin typeface="Bell MT" pitchFamily="18" charset="0"/>
              </a:rPr>
              <a:t>. This document covers the in-process inspection hold points, locator stamp, tack welds, start and finish times and requires signatures of both the participating contractor and  the ATR.  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00" y="72743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1838465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342900"/>
            <a:ext cx="5143501" cy="625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655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133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4</a:t>
            </a:r>
            <a:r>
              <a:rPr lang="en-US" sz="3600" dirty="0" smtClean="0">
                <a:latin typeface="Bell MT" pitchFamily="18" charset="0"/>
              </a:rPr>
              <a:t>.)  Verify the </a:t>
            </a:r>
            <a:r>
              <a:rPr lang="en-US" sz="3600" b="1" dirty="0" smtClean="0">
                <a:latin typeface="Bell MT" pitchFamily="18" charset="0"/>
              </a:rPr>
              <a:t>test assembly </a:t>
            </a:r>
            <a:r>
              <a:rPr lang="en-US" sz="3600" dirty="0" smtClean="0">
                <a:latin typeface="Bell MT" pitchFamily="18" charset="0"/>
              </a:rPr>
              <a:t>used during the performance qualification matches the base metal specification #, pipe diameter and desired wall thickness found in the: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UA Weld Test Specification,</a:t>
            </a:r>
          </a:p>
          <a:p>
            <a:pPr algn="ctr"/>
            <a:r>
              <a:rPr lang="en-US" sz="3600" dirty="0">
                <a:latin typeface="Bell MT" pitchFamily="18" charset="0"/>
              </a:rPr>
              <a:t>u</a:t>
            </a:r>
            <a:r>
              <a:rPr lang="en-US" sz="3600" dirty="0" smtClean="0">
                <a:latin typeface="Bell MT" pitchFamily="18" charset="0"/>
              </a:rPr>
              <a:t>nder Pipe Coupon Material.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7274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2294675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879475"/>
            <a:ext cx="815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          5.)  Verify that the test coupon is marked with a </a:t>
            </a:r>
            <a:r>
              <a:rPr lang="en-US" sz="3600" b="1" dirty="0" smtClean="0">
                <a:latin typeface="Bell MT" pitchFamily="18" charset="0"/>
              </a:rPr>
              <a:t>T-Stamp</a:t>
            </a:r>
            <a:r>
              <a:rPr lang="en-US" sz="3600" dirty="0" smtClean="0">
                <a:latin typeface="Bell MT" pitchFamily="18" charset="0"/>
              </a:rPr>
              <a:t> at 12 o'clock as a position locater, indicating any rotation of the coupon during the testing event.</a:t>
            </a:r>
          </a:p>
          <a:p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smtClean="0">
                <a:latin typeface="Bell MT" pitchFamily="18" charset="0"/>
              </a:rPr>
              <a:t>     Verify that the coupon remains in the proper</a:t>
            </a:r>
            <a:r>
              <a:rPr lang="en-US" sz="3600" b="1" dirty="0" smtClean="0">
                <a:latin typeface="Bell MT" pitchFamily="18" charset="0"/>
              </a:rPr>
              <a:t> fixed position or positions </a:t>
            </a:r>
            <a:r>
              <a:rPr lang="en-US" sz="3600" dirty="0" smtClean="0">
                <a:latin typeface="Bell MT" pitchFamily="18" charset="0"/>
              </a:rPr>
              <a:t>during the entire test with no adjustments to height, angle, or swing.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7274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2540747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023" y="5715001"/>
            <a:ext cx="848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ell MT" pitchFamily="18" charset="0"/>
              </a:rPr>
              <a:t>A LOCATION MARKER  OR “T” STAMP AT </a:t>
            </a:r>
            <a:r>
              <a:rPr lang="en-US" sz="2800" b="1" dirty="0" smtClean="0">
                <a:latin typeface="Bell MT" pitchFamily="18" charset="0"/>
              </a:rPr>
              <a:t>12</a:t>
            </a:r>
            <a:r>
              <a:rPr lang="en-US" sz="2400" b="1" dirty="0" smtClean="0">
                <a:latin typeface="Bell MT" pitchFamily="18" charset="0"/>
              </a:rPr>
              <a:t> O’CLOCK </a:t>
            </a:r>
            <a:endParaRPr lang="en-US" sz="2400" b="1" dirty="0">
              <a:latin typeface="Bell MT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60570513"/>
              </p:ext>
            </p:extLst>
          </p:nvPr>
        </p:nvGraphicFramePr>
        <p:xfrm>
          <a:off x="2438400" y="381000"/>
          <a:ext cx="6400800" cy="4826195"/>
        </p:xfrm>
        <a:graphic>
          <a:graphicData uri="http://schemas.openxmlformats.org/presentationml/2006/ole">
            <p:oleObj spid="_x0000_s5178" name="Presentation" r:id="rId4" imgW="4570378" imgH="3427559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85361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17564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6</a:t>
            </a:r>
            <a:r>
              <a:rPr lang="en-US" sz="3600" dirty="0" smtClean="0">
                <a:latin typeface="Bell MT" pitchFamily="18" charset="0"/>
              </a:rPr>
              <a:t>.)  Verify that the test coupon is marked  with the welder’s/</a:t>
            </a:r>
            <a:r>
              <a:rPr lang="en-US" sz="3600" dirty="0" err="1" smtClean="0">
                <a:latin typeface="Bell MT" pitchFamily="18" charset="0"/>
              </a:rPr>
              <a:t>brazer’s</a:t>
            </a:r>
            <a:r>
              <a:rPr lang="en-US" sz="3600" dirty="0" smtClean="0">
                <a:latin typeface="Bell MT" pitchFamily="18" charset="0"/>
              </a:rPr>
              <a:t> test assembly I.D. number.  e.g., </a:t>
            </a:r>
            <a:r>
              <a:rPr lang="en-US" sz="3600" b="1" dirty="0" smtClean="0"/>
              <a:t>63CS4567</a:t>
            </a:r>
            <a:endParaRPr lang="en-US" sz="3600" dirty="0" smtClean="0">
              <a:latin typeface="Bell MT" pitchFamily="18" charset="0"/>
            </a:endParaRPr>
          </a:p>
          <a:p>
            <a:endParaRPr lang="en-US" sz="3600" dirty="0" smtClean="0">
              <a:latin typeface="Bell MT" pitchFamily="18" charset="0"/>
            </a:endParaRPr>
          </a:p>
          <a:p>
            <a:r>
              <a:rPr lang="en-US" sz="3600" dirty="0" smtClean="0"/>
              <a:t>63    = UA Test</a:t>
            </a:r>
          </a:p>
          <a:p>
            <a:r>
              <a:rPr lang="en-US" sz="3600" dirty="0" smtClean="0"/>
              <a:t>CS    = First &amp; Last initials</a:t>
            </a:r>
          </a:p>
          <a:p>
            <a:r>
              <a:rPr lang="en-US" sz="3600" dirty="0" smtClean="0"/>
              <a:t>4567 = Last four of UA ID#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7620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TEST ASSEMBLY </a:t>
            </a:r>
          </a:p>
          <a:p>
            <a:pPr algn="ctr"/>
            <a:r>
              <a:rPr lang="en-US" sz="3200" b="1" dirty="0" smtClean="0">
                <a:latin typeface="Bell MT" pitchFamily="18" charset="0"/>
              </a:rPr>
              <a:t>IDENTIFICATION NUMBER</a:t>
            </a:r>
            <a:endParaRPr lang="en-US" sz="32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240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4413125"/>
              </p:ext>
            </p:extLst>
          </p:nvPr>
        </p:nvGraphicFramePr>
        <p:xfrm>
          <a:off x="1989456" y="330075"/>
          <a:ext cx="6875896" cy="5156326"/>
        </p:xfrm>
        <a:graphic>
          <a:graphicData uri="http://schemas.openxmlformats.org/presentationml/2006/ole">
            <p:oleObj spid="_x0000_s4186" name="Presentation" r:id="rId4" imgW="4570378" imgH="3427559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63928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7</a:t>
            </a:r>
            <a:r>
              <a:rPr lang="en-US" sz="3600" dirty="0" smtClean="0">
                <a:latin typeface="Bell MT" pitchFamily="18" charset="0"/>
              </a:rPr>
              <a:t>.)  Verify that the </a:t>
            </a:r>
            <a:r>
              <a:rPr lang="en-US" sz="3600" b="1" dirty="0" smtClean="0">
                <a:latin typeface="Bell MT" pitchFamily="18" charset="0"/>
              </a:rPr>
              <a:t>electrode</a:t>
            </a:r>
            <a:r>
              <a:rPr lang="en-US" sz="3600" dirty="0" smtClean="0">
                <a:latin typeface="Bell MT" pitchFamily="18" charset="0"/>
              </a:rPr>
              <a:t> or </a:t>
            </a:r>
            <a:r>
              <a:rPr lang="en-US" sz="3600" b="1" dirty="0" smtClean="0">
                <a:latin typeface="Bell MT" pitchFamily="18" charset="0"/>
              </a:rPr>
              <a:t>filler</a:t>
            </a:r>
            <a:r>
              <a:rPr lang="en-US" sz="3600" dirty="0" smtClean="0">
                <a:latin typeface="Bell MT" pitchFamily="18" charset="0"/>
              </a:rPr>
              <a:t> metal type to be used for the root and fill passes are correct and are used in proper sequence in accordance with the </a:t>
            </a:r>
          </a:p>
          <a:p>
            <a:r>
              <a:rPr lang="en-US" sz="3600" dirty="0" smtClean="0">
                <a:latin typeface="Bell MT" pitchFamily="18" charset="0"/>
              </a:rPr>
              <a:t>UA Weld Test Specification.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0" y="727438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3659677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1904874"/>
            <a:ext cx="8153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ell MT" pitchFamily="18" charset="0"/>
              </a:rPr>
              <a:t> NATIONAL CERTIFIED</a:t>
            </a:r>
          </a:p>
          <a:p>
            <a:pPr algn="ctr"/>
            <a:r>
              <a:rPr lang="en-US" sz="4800" b="1" dirty="0" smtClean="0">
                <a:latin typeface="Bell MT" pitchFamily="18" charset="0"/>
              </a:rPr>
              <a:t> PIPE WELDING BUREAU</a:t>
            </a:r>
          </a:p>
          <a:p>
            <a:pPr algn="ctr"/>
            <a:r>
              <a:rPr lang="en-US" sz="4800" b="1" dirty="0" smtClean="0">
                <a:latin typeface="Bell MT" pitchFamily="18" charset="0"/>
              </a:rPr>
              <a:t>“TESTING EVENT”</a:t>
            </a:r>
            <a:endParaRPr lang="en-US" sz="4800" b="1" dirty="0">
              <a:latin typeface="Bell MT" pitchFamily="18" charset="0"/>
            </a:endParaRPr>
          </a:p>
          <a:p>
            <a:pPr algn="ctr"/>
            <a:r>
              <a:rPr lang="en-US" sz="4800" b="1" dirty="0" smtClean="0">
                <a:latin typeface="Bell MT" pitchFamily="18" charset="0"/>
              </a:rPr>
              <a:t>POLICY &amp; PROCEDURE</a:t>
            </a:r>
          </a:p>
          <a:p>
            <a:pPr algn="ctr"/>
            <a:r>
              <a:rPr lang="en-US" sz="5400" b="1" dirty="0" smtClean="0">
                <a:latin typeface="Bell MT" pitchFamily="18" charset="0"/>
              </a:rPr>
              <a:t>“TRAINING PROGRAM”</a:t>
            </a:r>
            <a:endParaRPr lang="en-US" sz="5400" b="1" dirty="0">
              <a:latin typeface="Bell MT" pitchFamily="18" charset="0"/>
            </a:endParaRPr>
          </a:p>
          <a:p>
            <a:pPr algn="ctr"/>
            <a:endParaRPr lang="en-US" sz="4000" b="1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485948"/>
            <a:ext cx="2971800" cy="1313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75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94666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2" y="2743201"/>
            <a:ext cx="4197399" cy="374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53" y="419100"/>
            <a:ext cx="4377547" cy="2781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388" y="2057401"/>
            <a:ext cx="3187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    SMAW-----</a:t>
            </a:r>
          </a:p>
          <a:p>
            <a:r>
              <a:rPr lang="en-US" sz="3600" b="1" dirty="0" smtClean="0">
                <a:latin typeface="Bell MT" pitchFamily="18" charset="0"/>
              </a:rPr>
              <a:t>  PRINTED</a:t>
            </a:r>
            <a:endParaRPr lang="en-US" sz="3600" b="1" dirty="0">
              <a:latin typeface="Bell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49580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-------GTAW</a:t>
            </a:r>
          </a:p>
          <a:p>
            <a:r>
              <a:rPr lang="en-US" sz="3600" b="1" dirty="0">
                <a:latin typeface="Bell MT" pitchFamily="18" charset="0"/>
              </a:rPr>
              <a:t> </a:t>
            </a:r>
            <a:r>
              <a:rPr lang="en-US" sz="3600" b="1" dirty="0" smtClean="0">
                <a:latin typeface="Bell MT" pitchFamily="18" charset="0"/>
              </a:rPr>
              <a:t>      STAMPED</a:t>
            </a:r>
            <a:endParaRPr lang="en-US" sz="36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77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133601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8</a:t>
            </a:r>
            <a:r>
              <a:rPr lang="en-US" sz="3600" dirty="0" smtClean="0">
                <a:latin typeface="Bell MT" pitchFamily="18" charset="0"/>
              </a:rPr>
              <a:t>.)  Verify with the UA Weld Test Specification that the direction of     </a:t>
            </a:r>
            <a:r>
              <a:rPr lang="en-US" sz="3600" b="1" dirty="0" smtClean="0">
                <a:latin typeface="Bell MT" pitchFamily="18" charset="0"/>
              </a:rPr>
              <a:t>weld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b="1" dirty="0" smtClean="0">
                <a:latin typeface="Bell MT" pitchFamily="18" charset="0"/>
              </a:rPr>
              <a:t>progression</a:t>
            </a:r>
            <a:r>
              <a:rPr lang="en-US" sz="3600" dirty="0" smtClean="0">
                <a:latin typeface="Bell MT" pitchFamily="18" charset="0"/>
              </a:rPr>
              <a:t> is correct.</a:t>
            </a:r>
          </a:p>
          <a:p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smtClean="0">
                <a:latin typeface="Bell MT" pitchFamily="18" charset="0"/>
              </a:rPr>
              <a:t>     Verify with the UA Weld Test Specification that the coupon is in the correct </a:t>
            </a:r>
            <a:r>
              <a:rPr lang="en-US" sz="3600" b="1" dirty="0" smtClean="0">
                <a:latin typeface="Bell MT" pitchFamily="18" charset="0"/>
              </a:rPr>
              <a:t>test position</a:t>
            </a:r>
            <a:r>
              <a:rPr lang="en-US" sz="3600" dirty="0" smtClean="0">
                <a:latin typeface="Bell MT" pitchFamily="18" charset="0"/>
              </a:rPr>
              <a:t>.  </a:t>
            </a:r>
          </a:p>
          <a:p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smtClean="0">
                <a:latin typeface="Bell MT" pitchFamily="18" charset="0"/>
              </a:rPr>
              <a:t>   e.g.,   </a:t>
            </a:r>
            <a:r>
              <a:rPr lang="en-US" sz="3600" dirty="0" smtClean="0"/>
              <a:t>1-G, </a:t>
            </a:r>
            <a:r>
              <a:rPr lang="en-US" sz="3600" dirty="0" smtClean="0">
                <a:latin typeface="+mj-lt"/>
              </a:rPr>
              <a:t>2-G, 5-G, or 6-G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2251357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3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1G </a:t>
            </a:r>
            <a:r>
              <a:rPr lang="en-US" sz="2400" i="1" dirty="0" smtClean="0"/>
              <a:t>or</a:t>
            </a:r>
            <a:r>
              <a:rPr lang="en-US" sz="2400" b="1" dirty="0" smtClean="0"/>
              <a:t> 1-GR “ROLLED” WELDING ON TOP</a:t>
            </a:r>
          </a:p>
          <a:p>
            <a:pPr algn="ctr"/>
            <a:r>
              <a:rPr lang="en-US" sz="2400" b="1" dirty="0" smtClean="0"/>
              <a:t>PIPE HORIZONTAL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2-G  HORIZONTAL WELDING,</a:t>
            </a:r>
          </a:p>
          <a:p>
            <a:pPr algn="ctr"/>
            <a:r>
              <a:rPr lang="en-US" sz="2400" b="1" dirty="0" smtClean="0"/>
              <a:t>PIPE VERTICLE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715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5-G VERTICLE WELDING</a:t>
            </a:r>
          </a:p>
          <a:p>
            <a:pPr algn="ctr"/>
            <a:r>
              <a:rPr lang="en-US" sz="2400" b="1" dirty="0" smtClean="0"/>
              <a:t>PIPE HORIZONTAL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3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6-G 45 DEGREE INCLINED WELDING</a:t>
            </a:r>
          </a:p>
          <a:p>
            <a:pPr algn="ctr"/>
            <a:r>
              <a:rPr lang="en-US" sz="2400" b="1" dirty="0" smtClean="0"/>
              <a:t>PIPE @ 45 DEGREE ANGLE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146301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itchFamily="18" charset="0"/>
              </a:rPr>
              <a:t>9</a:t>
            </a:r>
            <a:r>
              <a:rPr lang="en-US" sz="3600" dirty="0" smtClean="0">
                <a:latin typeface="Bell MT" pitchFamily="18" charset="0"/>
              </a:rPr>
              <a:t>.)  Verify with the UA Weld Test Specification that the </a:t>
            </a:r>
            <a:r>
              <a:rPr lang="en-US" sz="3600" b="1" dirty="0" smtClean="0">
                <a:latin typeface="Bell MT" pitchFamily="18" charset="0"/>
              </a:rPr>
              <a:t>selected amperage </a:t>
            </a:r>
            <a:r>
              <a:rPr lang="en-US" sz="3600" dirty="0" smtClean="0">
                <a:latin typeface="Bell MT" pitchFamily="18" charset="0"/>
              </a:rPr>
              <a:t>is within ranges specified by the WPS.  Wire feed speed, voltage, polarity and current can also be verified on this specification document.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687" y="72743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22545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1336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10.)  Verify approximate thickness of the </a:t>
            </a:r>
            <a:r>
              <a:rPr lang="en-US" sz="3600" b="1" dirty="0" smtClean="0">
                <a:latin typeface="Bell MT" pitchFamily="18" charset="0"/>
              </a:rPr>
              <a:t>weld metal deposited </a:t>
            </a:r>
            <a:r>
              <a:rPr lang="en-US" sz="3600" dirty="0" smtClean="0">
                <a:latin typeface="Bell MT" pitchFamily="18" charset="0"/>
              </a:rPr>
              <a:t>with each process and filler metal type when more than one process or filler metal type is used.</a:t>
            </a:r>
          </a:p>
          <a:p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smtClean="0">
                <a:latin typeface="Bell MT" pitchFamily="18" charset="0"/>
              </a:rPr>
              <a:t>     Deposited weld metal ranges may be found on the UA Weld Test Specification or Welder Qualification Record.</a:t>
            </a:r>
          </a:p>
          <a:p>
            <a:r>
              <a:rPr lang="en-US" sz="3600" dirty="0">
                <a:latin typeface="Bell MT" pitchFamily="18" charset="0"/>
              </a:rPr>
              <a:t> </a:t>
            </a:r>
            <a:r>
              <a:rPr lang="en-US" sz="3600" dirty="0" smtClean="0">
                <a:latin typeface="Bell MT" pitchFamily="18" charset="0"/>
              </a:rPr>
              <a:t>      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727438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3288966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5257800" cy="60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187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38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11.)  Verify </a:t>
            </a:r>
            <a:r>
              <a:rPr lang="en-US" sz="3600" b="1" dirty="0" smtClean="0">
                <a:latin typeface="Bell MT" pitchFamily="18" charset="0"/>
              </a:rPr>
              <a:t>proper backing gas </a:t>
            </a:r>
            <a:r>
              <a:rPr lang="en-US" sz="3600" dirty="0" smtClean="0">
                <a:latin typeface="Bell MT" pitchFamily="18" charset="0"/>
              </a:rPr>
              <a:t>and flow rates; torch and weld head gas and their  </a:t>
            </a:r>
            <a:r>
              <a:rPr lang="en-US" sz="3600" b="1" dirty="0" smtClean="0">
                <a:latin typeface="Bell MT" pitchFamily="18" charset="0"/>
              </a:rPr>
              <a:t>proper mixtures, </a:t>
            </a:r>
            <a:r>
              <a:rPr lang="en-US" sz="3600" dirty="0" smtClean="0">
                <a:latin typeface="Bell MT" pitchFamily="18" charset="0"/>
              </a:rPr>
              <a:t>including flow rate ranges, can also be found on the UA Weld Test Specification sheet.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630302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025" y="2183038"/>
            <a:ext cx="8485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 pitchFamily="18" charset="0"/>
              </a:rPr>
              <a:t>NCPWB POLICY &amp; PROCEDURE</a:t>
            </a:r>
          </a:p>
          <a:p>
            <a:pPr algn="ctr"/>
            <a:endParaRPr lang="en-US" sz="3600" b="1" dirty="0">
              <a:latin typeface="Bell MT" pitchFamily="18" charset="0"/>
            </a:endParaRPr>
          </a:p>
          <a:p>
            <a:pPr algn="ctr"/>
            <a:r>
              <a:rPr lang="en-US" sz="3600" b="1" dirty="0" smtClean="0">
                <a:latin typeface="Bell MT" pitchFamily="18" charset="0"/>
              </a:rPr>
              <a:t>A tutorial for the Contractor when</a:t>
            </a:r>
          </a:p>
          <a:p>
            <a:pPr algn="ctr"/>
            <a:r>
              <a:rPr lang="en-US" sz="3600" b="1" dirty="0">
                <a:latin typeface="Bell MT" pitchFamily="18" charset="0"/>
              </a:rPr>
              <a:t>p</a:t>
            </a:r>
            <a:r>
              <a:rPr lang="en-US" sz="3600" b="1" dirty="0" smtClean="0">
                <a:latin typeface="Bell MT" pitchFamily="18" charset="0"/>
              </a:rPr>
              <a:t>articipating in a Joint Welder</a:t>
            </a:r>
            <a:endParaRPr lang="en-US" sz="3600" dirty="0" smtClean="0">
              <a:latin typeface="Bell MT" pitchFamily="18" charset="0"/>
            </a:endParaRPr>
          </a:p>
          <a:p>
            <a:pPr algn="ctr"/>
            <a:r>
              <a:rPr lang="en-US" sz="3600" b="1" dirty="0" smtClean="0">
                <a:latin typeface="Bell MT" pitchFamily="18" charset="0"/>
              </a:rPr>
              <a:t>Qualification testing event with the</a:t>
            </a:r>
          </a:p>
          <a:p>
            <a:pPr algn="ctr"/>
            <a:r>
              <a:rPr lang="en-US" sz="4000" b="1" dirty="0" smtClean="0">
                <a:latin typeface="Bell MT" pitchFamily="18" charset="0"/>
              </a:rPr>
              <a:t>United Association</a:t>
            </a:r>
          </a:p>
          <a:p>
            <a:pPr algn="ctr"/>
            <a:r>
              <a:rPr lang="en-US" sz="4000" b="1" dirty="0" smtClean="0">
                <a:latin typeface="Bell MT" pitchFamily="18" charset="0"/>
              </a:rPr>
              <a:t>Welder Certification Program</a:t>
            </a:r>
            <a:endParaRPr lang="en-US" sz="4000" b="1" dirty="0">
              <a:latin typeface="Bell M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87299"/>
            <a:ext cx="297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906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09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12.</a:t>
            </a:r>
            <a:r>
              <a:rPr lang="en-US" sz="3200" dirty="0" smtClean="0">
                <a:latin typeface="Bell MT" pitchFamily="18" charset="0"/>
              </a:rPr>
              <a:t>)  </a:t>
            </a:r>
            <a:r>
              <a:rPr lang="en-US" sz="3600" dirty="0" smtClean="0">
                <a:latin typeface="Bell MT" pitchFamily="18" charset="0"/>
              </a:rPr>
              <a:t>The cover pass must be left in the </a:t>
            </a:r>
          </a:p>
          <a:p>
            <a:r>
              <a:rPr lang="en-US" sz="3600" dirty="0" smtClean="0">
                <a:latin typeface="Bell MT" pitchFamily="18" charset="0"/>
              </a:rPr>
              <a:t>“as welded” condition, cleaning  with power or hand wire brush is allowed, </a:t>
            </a:r>
            <a:r>
              <a:rPr lang="en-US" sz="3600" b="1" dirty="0" smtClean="0">
                <a:latin typeface="Bell MT" pitchFamily="18" charset="0"/>
              </a:rPr>
              <a:t>(grinding or filing on the completed test coupon inside or outside is not allowed).</a:t>
            </a:r>
          </a:p>
          <a:p>
            <a:pPr algn="ctr"/>
            <a:r>
              <a:rPr lang="en-US" sz="3600" b="1" dirty="0" smtClean="0">
                <a:latin typeface="Bell MT" pitchFamily="18" charset="0"/>
              </a:rPr>
              <a:t>Per UA Weld Test Specifications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151831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13.)  </a:t>
            </a:r>
            <a:r>
              <a:rPr lang="en-US" sz="3600" b="1" dirty="0" smtClean="0">
                <a:latin typeface="Bell MT" pitchFamily="18" charset="0"/>
              </a:rPr>
              <a:t>Safety Check</a:t>
            </a:r>
            <a:r>
              <a:rPr lang="en-US" sz="3600" dirty="0" smtClean="0">
                <a:latin typeface="Bell MT" pitchFamily="18" charset="0"/>
              </a:rPr>
              <a:t>:  a continuous safety check for required Personal Protective Equipment is critical.  The testing area shall have </a:t>
            </a:r>
            <a:r>
              <a:rPr lang="en-US" sz="3600" b="1" dirty="0" smtClean="0">
                <a:latin typeface="Bell MT" pitchFamily="18" charset="0"/>
              </a:rPr>
              <a:t>Adequate Ventilation </a:t>
            </a:r>
            <a:r>
              <a:rPr lang="en-US" sz="3600" dirty="0" smtClean="0">
                <a:latin typeface="Bell MT" pitchFamily="18" charset="0"/>
              </a:rPr>
              <a:t>and be protected from the elements.   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1414477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225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14.)  “If at anytime during a weld test the ATR or Contractor Representative determines the welder </a:t>
            </a:r>
            <a:r>
              <a:rPr lang="en-US" sz="3600" b="1" dirty="0" smtClean="0">
                <a:latin typeface="Bell MT" pitchFamily="18" charset="0"/>
              </a:rPr>
              <a:t>does not demonstrate </a:t>
            </a:r>
            <a:r>
              <a:rPr lang="en-US" sz="3600" dirty="0" smtClean="0">
                <a:latin typeface="Bell MT" pitchFamily="18" charset="0"/>
              </a:rPr>
              <a:t>the necessary welding skills the weld test shall be terminated.”</a:t>
            </a:r>
            <a:endParaRPr lang="en-US" sz="3600" b="1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282683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8534400" cy="2057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Bell MT" pitchFamily="18" charset="0"/>
              </a:rPr>
              <a:t>SECTION – II.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981200" cy="208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914401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ell MT" pitchFamily="18" charset="0"/>
              </a:rPr>
              <a:t>        NCPWB</a:t>
            </a:r>
          </a:p>
          <a:p>
            <a:endParaRPr lang="en-US" sz="2400" b="1" dirty="0" smtClean="0">
              <a:latin typeface="Bell MT" pitchFamily="18" charset="0"/>
            </a:endParaRPr>
          </a:p>
          <a:p>
            <a:r>
              <a:rPr lang="en-US" sz="2400" b="1" dirty="0" smtClean="0">
                <a:latin typeface="Bell MT" pitchFamily="18" charset="0"/>
              </a:rPr>
              <a:t>WELDER/BRAZER PERFORMANCE QUALIFICATIONS</a:t>
            </a:r>
          </a:p>
          <a:p>
            <a:pPr algn="ctr"/>
            <a:r>
              <a:rPr lang="en-US" sz="2400" b="1" dirty="0" smtClean="0">
                <a:latin typeface="Bell MT" pitchFamily="18" charset="0"/>
              </a:rPr>
              <a:t>CONDUCTING VISUAL EXAMINATIONS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245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85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II. CONTRACTOR’S </a:t>
            </a:r>
            <a:r>
              <a:rPr lang="en-US" sz="3200" b="1" dirty="0">
                <a:latin typeface="Bell MT" pitchFamily="18" charset="0"/>
              </a:rPr>
              <a:t>&amp; ATR’S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RESPONSIBILITIES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DURING A TESTING EVENT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025" y="2514600"/>
            <a:ext cx="8485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After the welder has completed welding any portion of the test coupon and has called for inspection, the </a:t>
            </a:r>
            <a:r>
              <a:rPr lang="en-US" sz="3600" dirty="0">
                <a:latin typeface="Bell MT" pitchFamily="18" charset="0"/>
              </a:rPr>
              <a:t>C</a:t>
            </a:r>
            <a:r>
              <a:rPr lang="en-US" sz="3600" dirty="0" smtClean="0">
                <a:latin typeface="Bell MT" pitchFamily="18" charset="0"/>
              </a:rPr>
              <a:t>ontractor and the UA Authorized Testing Representative (ATR) shall </a:t>
            </a:r>
            <a:r>
              <a:rPr lang="en-US" sz="3600" b="1" dirty="0">
                <a:latin typeface="Bell MT" pitchFamily="18" charset="0"/>
              </a:rPr>
              <a:t>V</a:t>
            </a:r>
            <a:r>
              <a:rPr lang="en-US" sz="3600" b="1" dirty="0" smtClean="0">
                <a:latin typeface="Bell MT" pitchFamily="18" charset="0"/>
              </a:rPr>
              <a:t>isually </a:t>
            </a:r>
            <a:r>
              <a:rPr lang="en-US" sz="3600" b="1" dirty="0">
                <a:latin typeface="Bell MT" pitchFamily="18" charset="0"/>
              </a:rPr>
              <a:t>E</a:t>
            </a:r>
            <a:r>
              <a:rPr lang="en-US" sz="3600" b="1" dirty="0" smtClean="0">
                <a:latin typeface="Bell MT" pitchFamily="18" charset="0"/>
              </a:rPr>
              <a:t>xamine </a:t>
            </a:r>
            <a:r>
              <a:rPr lang="en-US" sz="3600" dirty="0" smtClean="0">
                <a:latin typeface="Bell MT" pitchFamily="18" charset="0"/>
              </a:rPr>
              <a:t>the entire test coupon inside and outside for the following:</a:t>
            </a:r>
            <a:endParaRPr lang="en-US" sz="3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209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8382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Undercut (not to exceed 1/32”) and Overlap / Cold </a:t>
            </a:r>
            <a:r>
              <a:rPr lang="en-US" sz="3600" dirty="0">
                <a:latin typeface="Bell MT" pitchFamily="18" charset="0"/>
              </a:rPr>
              <a:t>L</a:t>
            </a:r>
            <a:r>
              <a:rPr lang="en-US" sz="3600" dirty="0" smtClean="0">
                <a:latin typeface="Bell MT" pitchFamily="18" charset="0"/>
              </a:rPr>
              <a:t>ap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(none permitted)</a:t>
            </a:r>
          </a:p>
          <a:p>
            <a:pPr algn="ctr"/>
            <a:endParaRPr lang="en-US" sz="36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5" y="2514600"/>
            <a:ext cx="5104699" cy="4023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9094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8341" y="578069"/>
            <a:ext cx="7034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Incomplete Fusion (none permitted)</a:t>
            </a:r>
          </a:p>
          <a:p>
            <a:r>
              <a:rPr lang="en-US" sz="3600" dirty="0" smtClean="0">
                <a:latin typeface="Bell MT" pitchFamily="18" charset="0"/>
              </a:rPr>
              <a:t>a.) in the root.</a:t>
            </a:r>
          </a:p>
          <a:p>
            <a:r>
              <a:rPr lang="en-US" sz="3600" dirty="0" smtClean="0">
                <a:latin typeface="Bell MT" pitchFamily="18" charset="0"/>
              </a:rPr>
              <a:t>b.) in the side wall.</a:t>
            </a:r>
          </a:p>
          <a:p>
            <a:r>
              <a:rPr lang="en-US" sz="3600" dirty="0" smtClean="0">
                <a:latin typeface="Bell MT" pitchFamily="18" charset="0"/>
              </a:rPr>
              <a:t>c.) on the cover pass.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00400"/>
            <a:ext cx="8293895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20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990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Root Concavity / Suck Back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(none permitted)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7" y="3048000"/>
            <a:ext cx="6443663" cy="293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03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Underfill 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and 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Incomplete Joint Penetration 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(none permitted)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24" y="3129390"/>
            <a:ext cx="5410200" cy="3233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48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" y="3276600"/>
            <a:ext cx="4210433" cy="315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7" y="3276600"/>
            <a:ext cx="4212603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11753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Cracks (none permitted)</a:t>
            </a:r>
            <a:endParaRPr lang="en-US" sz="3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435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133601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ell MT" pitchFamily="18" charset="0"/>
              </a:rPr>
              <a:t>As the NCPWB member contractor present during United Association welder/</a:t>
            </a:r>
            <a:r>
              <a:rPr lang="en-US" sz="2800" dirty="0" err="1" smtClean="0">
                <a:latin typeface="Bell MT" pitchFamily="18" charset="0"/>
              </a:rPr>
              <a:t>brazer</a:t>
            </a:r>
            <a:r>
              <a:rPr lang="en-US" sz="2800" dirty="0" smtClean="0">
                <a:latin typeface="Bell MT" pitchFamily="18" charset="0"/>
              </a:rPr>
              <a:t> qualification testing, you are satisfying the requirements in ASME Section IX, Para. QW-300.2 and QB-300.2, which states in part that </a:t>
            </a:r>
          </a:p>
          <a:p>
            <a:pPr algn="ctr"/>
            <a:r>
              <a:rPr lang="en-US" sz="2800" dirty="0" smtClean="0">
                <a:latin typeface="Bell MT" pitchFamily="18" charset="0"/>
              </a:rPr>
              <a:t>“…</a:t>
            </a:r>
            <a:r>
              <a:rPr lang="en-US" sz="2800" i="1" dirty="0" smtClean="0">
                <a:latin typeface="Bell MT" pitchFamily="18" charset="0"/>
              </a:rPr>
              <a:t>welders/</a:t>
            </a:r>
            <a:r>
              <a:rPr lang="en-US" sz="2800" i="1" dirty="0" err="1" smtClean="0">
                <a:latin typeface="Bell MT" pitchFamily="18" charset="0"/>
              </a:rPr>
              <a:t>brazers</a:t>
            </a:r>
            <a:r>
              <a:rPr lang="en-US" sz="2800" i="1" dirty="0" smtClean="0">
                <a:latin typeface="Bell MT" pitchFamily="18" charset="0"/>
              </a:rPr>
              <a:t> or welding operators/brazing operators…shall be tested under the full supervision and control of the manufacturer, contractor, assembler or installer…”</a:t>
            </a:r>
            <a:endParaRPr lang="en-US" sz="2800" dirty="0">
              <a:latin typeface="Bell M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87299"/>
            <a:ext cx="297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6391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1336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ll MT" pitchFamily="18" charset="0"/>
              </a:rPr>
              <a:t>  </a:t>
            </a:r>
            <a:endParaRPr lang="en-US" sz="3200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25789"/>
            <a:ext cx="4724400" cy="3953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92751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Porosity (none permitted)</a:t>
            </a:r>
            <a:endParaRPr lang="en-US" sz="3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984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" y="3877978"/>
            <a:ext cx="4354611" cy="264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1" y="3877977"/>
            <a:ext cx="4162099" cy="2645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303" y="119549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Slag (none permitted)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Trapped </a:t>
            </a:r>
            <a:r>
              <a:rPr lang="en-US" sz="3600" dirty="0">
                <a:latin typeface="Bell MT" pitchFamily="18" charset="0"/>
              </a:rPr>
              <a:t>/</a:t>
            </a:r>
            <a:r>
              <a:rPr lang="en-US" sz="3600" dirty="0" smtClean="0">
                <a:latin typeface="Bell MT" pitchFamily="18" charset="0"/>
              </a:rPr>
              <a:t> Included</a:t>
            </a:r>
            <a:endParaRPr lang="en-US" sz="3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880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9144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Weld Reinforcement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“per UA Weld Test Specifications”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7" y="2764221"/>
            <a:ext cx="8528339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153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225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ll MT" pitchFamily="18" charset="0"/>
              </a:rPr>
              <a:t>  “If at anytime during a weld test the ATR or Contractor Representative determines the welder </a:t>
            </a:r>
            <a:r>
              <a:rPr lang="en-US" sz="3200" b="1" dirty="0" smtClean="0">
                <a:latin typeface="Bell MT" pitchFamily="18" charset="0"/>
              </a:rPr>
              <a:t>does not demonstrate </a:t>
            </a:r>
            <a:r>
              <a:rPr lang="en-US" sz="3200" dirty="0" smtClean="0">
                <a:latin typeface="Bell MT" pitchFamily="18" charset="0"/>
              </a:rPr>
              <a:t>the necessary welding skills the weld test shall be terminated.”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1817528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8534400" cy="2057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Bell MT" pitchFamily="18" charset="0"/>
              </a:rPr>
              <a:t>SECTION – III.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981200" cy="208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914401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ell MT" pitchFamily="18" charset="0"/>
              </a:rPr>
              <a:t>        NCPWB</a:t>
            </a:r>
          </a:p>
          <a:p>
            <a:endParaRPr lang="en-US" sz="2400" b="1" dirty="0" smtClean="0">
              <a:latin typeface="Bell MT" pitchFamily="18" charset="0"/>
            </a:endParaRPr>
          </a:p>
          <a:p>
            <a:r>
              <a:rPr lang="en-US" sz="2400" b="1" dirty="0" smtClean="0">
                <a:latin typeface="Bell MT" pitchFamily="18" charset="0"/>
              </a:rPr>
              <a:t>WELDER/BRAZER PERFORMANCE QUALIFICATIONS</a:t>
            </a:r>
          </a:p>
          <a:p>
            <a:pPr algn="ctr"/>
            <a:r>
              <a:rPr lang="en-US" sz="2400" b="1" dirty="0" smtClean="0">
                <a:latin typeface="Bell MT" pitchFamily="18" charset="0"/>
              </a:rPr>
              <a:t>CONTINUITY UPDATES 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704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781" y="685800"/>
            <a:ext cx="688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III. CONTRACTOR’S </a:t>
            </a:r>
            <a:r>
              <a:rPr lang="en-US" sz="3200" b="1" dirty="0">
                <a:latin typeface="Bell MT" pitchFamily="18" charset="0"/>
              </a:rPr>
              <a:t>&amp; ATR’S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RESPONSIBILITIES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DURING </a:t>
            </a:r>
            <a:r>
              <a:rPr lang="en-US" sz="3200" b="1" dirty="0" smtClean="0">
                <a:latin typeface="Bell MT" pitchFamily="18" charset="0"/>
              </a:rPr>
              <a:t>CONTINUITY UPDATES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 ASME SECTION IX – QW-322.1a</a:t>
            </a:r>
          </a:p>
          <a:p>
            <a:pPr algn="ctr"/>
            <a:r>
              <a:rPr lang="en-US" sz="3200" i="1" dirty="0" smtClean="0">
                <a:latin typeface="Bell MT" pitchFamily="18" charset="0"/>
              </a:rPr>
              <a:t>“When a welder or welding operator has not welded with a process during a period of six months or more, his qualifications for that process shall expire.”</a:t>
            </a:r>
            <a:endParaRPr lang="en-US" sz="3200" i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443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781" y="685800"/>
            <a:ext cx="688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III. CONTRACTOR’S </a:t>
            </a:r>
            <a:r>
              <a:rPr lang="en-US" sz="3200" b="1" dirty="0">
                <a:latin typeface="Bell MT" pitchFamily="18" charset="0"/>
              </a:rPr>
              <a:t>&amp; ATR’S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RESPONSIBILITIES</a:t>
            </a:r>
          </a:p>
          <a:p>
            <a:pPr algn="ctr"/>
            <a:r>
              <a:rPr lang="en-US" sz="3200" b="1" dirty="0">
                <a:latin typeface="Bell MT" pitchFamily="18" charset="0"/>
              </a:rPr>
              <a:t>DURING </a:t>
            </a:r>
            <a:r>
              <a:rPr lang="en-US" sz="3200" b="1" dirty="0" smtClean="0">
                <a:latin typeface="Bell MT" pitchFamily="18" charset="0"/>
              </a:rPr>
              <a:t>CONTINUITY UPDATES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 ASME SECTION IX – QW-322.1(1)</a:t>
            </a:r>
          </a:p>
          <a:p>
            <a:pPr algn="ctr"/>
            <a:r>
              <a:rPr lang="en-US" sz="3200" i="1" dirty="0" smtClean="0">
                <a:latin typeface="Bell MT" pitchFamily="18" charset="0"/>
              </a:rPr>
              <a:t>“when the welder has welded with that process under the supervision and control of the qualifying manufacturer or contractor or participating organization  that will extend his qualifications for an additional 6 months.”</a:t>
            </a:r>
          </a:p>
        </p:txBody>
      </p:sp>
    </p:spTree>
    <p:extLst>
      <p:ext uri="{BB962C8B-B14F-4D97-AF65-F5344CB8AC3E}">
        <p14:creationId xmlns="" xmlns:p14="http://schemas.microsoft.com/office/powerpoint/2010/main" val="2583788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914400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WELDER QUALIFICATION CONTINUITY  UPDATES 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UA WCP Quality System Manual:</a:t>
            </a:r>
          </a:p>
          <a:p>
            <a:r>
              <a:rPr lang="en-US" sz="3600" i="1" dirty="0" smtClean="0">
                <a:latin typeface="Bell MT" pitchFamily="18" charset="0"/>
              </a:rPr>
              <a:t>“when unable to maintain continuity from an Employing Manufacturer/Contractor, continuity updates may take place at any UA Authorized Testing Facility and must be supervised by an ATR and at least one Manufacturer / Contractor Representative.”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8905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1251" y="919609"/>
            <a:ext cx="7125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WELDER QUALIFICATION CONTINUITY  UPDATES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UA WCP Quality System Manual:</a:t>
            </a:r>
          </a:p>
          <a:p>
            <a:r>
              <a:rPr lang="en-US" sz="3600" i="1" dirty="0" smtClean="0">
                <a:latin typeface="Bell MT" pitchFamily="18" charset="0"/>
              </a:rPr>
              <a:t>“the continuity demonstration shall consist of welding a minimum of one complete pass for each welding process they are qualified in, using a pipe coupon, in accordance with a UA  Weld Test Specification applicable to the welding process involved.”</a:t>
            </a:r>
          </a:p>
        </p:txBody>
      </p:sp>
    </p:spTree>
    <p:extLst>
      <p:ext uri="{BB962C8B-B14F-4D97-AF65-F5344CB8AC3E}">
        <p14:creationId xmlns="" xmlns:p14="http://schemas.microsoft.com/office/powerpoint/2010/main" val="295616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1251" y="919609"/>
            <a:ext cx="7125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WELDER QUALIFICATION CONTINUITY  UPDATES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UA WCP Quality System Manual:</a:t>
            </a:r>
          </a:p>
          <a:p>
            <a:r>
              <a:rPr lang="en-US" sz="3600" i="1" dirty="0" smtClean="0">
                <a:latin typeface="Bell MT" pitchFamily="18" charset="0"/>
              </a:rPr>
              <a:t>“the continuity report lists the Welder’s name, last date each  welding process was demonstrated by the individual and is signed and dated by the supervising Representative of the Employing Manufacturer/Contractor.”</a:t>
            </a:r>
          </a:p>
        </p:txBody>
      </p:sp>
    </p:spTree>
    <p:extLst>
      <p:ext uri="{BB962C8B-B14F-4D97-AF65-F5344CB8AC3E}">
        <p14:creationId xmlns="" xmlns:p14="http://schemas.microsoft.com/office/powerpoint/2010/main" val="4038259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The NCPWB Technical Committee has </a:t>
            </a:r>
            <a:r>
              <a:rPr lang="en-US" sz="3600" b="1" i="1" dirty="0" smtClean="0">
                <a:latin typeface="Bell MT" pitchFamily="18" charset="0"/>
              </a:rPr>
              <a:t>recommended</a:t>
            </a:r>
            <a:r>
              <a:rPr lang="en-US" sz="3600" dirty="0" smtClean="0">
                <a:latin typeface="Bell MT" pitchFamily="18" charset="0"/>
              </a:rPr>
              <a:t> and the NCPWB</a:t>
            </a:r>
          </a:p>
          <a:p>
            <a:pPr algn="ctr"/>
            <a:r>
              <a:rPr lang="en-US" sz="3600" dirty="0" smtClean="0">
                <a:latin typeface="Bell MT" pitchFamily="18" charset="0"/>
              </a:rPr>
              <a:t> Board of Trustees has </a:t>
            </a:r>
            <a:r>
              <a:rPr lang="en-US" sz="3600" b="1" i="1" dirty="0" smtClean="0">
                <a:latin typeface="Bell MT" pitchFamily="18" charset="0"/>
              </a:rPr>
              <a:t>approved</a:t>
            </a:r>
            <a:r>
              <a:rPr lang="en-US" sz="3600" dirty="0" smtClean="0">
                <a:latin typeface="Bell MT" pitchFamily="18" charset="0"/>
              </a:rPr>
              <a:t> the following to be followed by the participating contractor.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2" y="487299"/>
            <a:ext cx="297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342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342900"/>
            <a:ext cx="525780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9664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225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ll MT" pitchFamily="18" charset="0"/>
              </a:rPr>
              <a:t>  “If at anytime during a continuity update  the ATR or Contractor Representative determines the welder </a:t>
            </a:r>
            <a:r>
              <a:rPr lang="en-US" sz="3200" b="1" dirty="0" smtClean="0">
                <a:latin typeface="Bell MT" pitchFamily="18" charset="0"/>
              </a:rPr>
              <a:t>does not demonstrate </a:t>
            </a:r>
            <a:r>
              <a:rPr lang="en-US" sz="3200" dirty="0" smtClean="0">
                <a:latin typeface="Bell MT" pitchFamily="18" charset="0"/>
              </a:rPr>
              <a:t>the necessary welding skills the continuity update shall be terminated.”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2743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781091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657600"/>
            <a:ext cx="7772400" cy="2362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Bell MT" pitchFamily="18" charset="0"/>
              </a:rPr>
              <a:t>THE END</a:t>
            </a:r>
          </a:p>
          <a:p>
            <a:pPr algn="ctr"/>
            <a:endParaRPr lang="en-US" sz="4800" dirty="0">
              <a:solidFill>
                <a:schemeClr val="tx1"/>
              </a:solidFill>
              <a:latin typeface="Bell MT" pitchFamily="18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Bell MT" pitchFamily="18" charset="0"/>
              </a:rPr>
              <a:t>QUESTIONS &amp; ANSWERS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981200" cy="208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914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ell MT" pitchFamily="18" charset="0"/>
              </a:rPr>
              <a:t>        NCPWB</a:t>
            </a:r>
          </a:p>
          <a:p>
            <a:endParaRPr lang="en-US" sz="2400" b="1" dirty="0" smtClean="0">
              <a:latin typeface="Bell MT" pitchFamily="18" charset="0"/>
            </a:endParaRPr>
          </a:p>
          <a:p>
            <a:r>
              <a:rPr lang="en-US" sz="2400" b="1" dirty="0" smtClean="0">
                <a:latin typeface="Bell MT" pitchFamily="18" charset="0"/>
              </a:rPr>
              <a:t>WELDER/BRAZER PERFORMANCE QUALIFICATIONS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8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772400" cy="2057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Bell MT" pitchFamily="18" charset="0"/>
              </a:rPr>
              <a:t>SECTION – 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1"/>
            <a:ext cx="1981200" cy="208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9144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Bell MT" pitchFamily="18" charset="0"/>
              </a:rPr>
              <a:t>        NCPWB</a:t>
            </a:r>
          </a:p>
          <a:p>
            <a:endParaRPr lang="en-US" sz="2400" b="1" dirty="0" smtClean="0">
              <a:latin typeface="Bell MT" pitchFamily="18" charset="0"/>
            </a:endParaRPr>
          </a:p>
          <a:p>
            <a:pPr algn="ctr"/>
            <a:r>
              <a:rPr lang="en-US" sz="2400" b="1" dirty="0" smtClean="0">
                <a:latin typeface="Bell MT" pitchFamily="18" charset="0"/>
              </a:rPr>
              <a:t>WELDER PERFORMANCE QUALIFICATIONS</a:t>
            </a:r>
          </a:p>
          <a:p>
            <a:pPr algn="ctr"/>
            <a:r>
              <a:rPr lang="en-US" sz="2400" b="1" dirty="0" smtClean="0">
                <a:latin typeface="Bell MT" pitchFamily="18" charset="0"/>
              </a:rPr>
              <a:t>IN-PROCESS RESPONSIBILITIES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75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362201"/>
            <a:ext cx="79248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ll MT" pitchFamily="18" charset="0"/>
              </a:rPr>
              <a:t>Whenever a welder/</a:t>
            </a:r>
            <a:r>
              <a:rPr lang="en-US" sz="3200" dirty="0" err="1" smtClean="0">
                <a:latin typeface="Bell MT" pitchFamily="18" charset="0"/>
              </a:rPr>
              <a:t>brazer</a:t>
            </a:r>
            <a:r>
              <a:rPr lang="en-US" sz="3200" dirty="0" smtClean="0">
                <a:latin typeface="Bell MT" pitchFamily="18" charset="0"/>
              </a:rPr>
              <a:t> is tested, there shall be a NCPWB member contractor present in the facility where the test coupon will be welded/brazed.  This person shall be a regular paid employee of a NCPWB contractor.  This contractor shall work together with the UA Authorized Testing Representative (ATR) in administering the test.  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324" y="533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I.   CONTRACTOR’S &amp; ATR’S</a:t>
            </a:r>
          </a:p>
          <a:p>
            <a:pPr algn="ctr"/>
            <a:r>
              <a:rPr lang="en-US" sz="3200" b="1" dirty="0" smtClean="0">
                <a:latin typeface="Bell MT" pitchFamily="18" charset="0"/>
              </a:rPr>
              <a:t>RESPONSIBILITIES</a:t>
            </a:r>
          </a:p>
          <a:p>
            <a:pPr algn="ctr"/>
            <a:r>
              <a:rPr lang="en-US" sz="3200" b="1" dirty="0" smtClean="0">
                <a:latin typeface="Bell MT" pitchFamily="18" charset="0"/>
              </a:rPr>
              <a:t>DURING A TESTING EVENT</a:t>
            </a:r>
            <a:endParaRPr lang="en-US" sz="32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603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ll MT" pitchFamily="18" charset="0"/>
              </a:rPr>
              <a:t>The following tasks shall be performed by the contractor in coordination with the UA Authorized Testing Representative (ATR) prior to and during the welding/brazing of the test coupon/coupons: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7274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ell MT" pitchFamily="18" charset="0"/>
              </a:rPr>
              <a:t>CONTRACTOR’S &amp; ATR’S</a:t>
            </a:r>
          </a:p>
          <a:p>
            <a:pPr algn="ctr"/>
            <a:r>
              <a:rPr lang="en-US" sz="2400" b="1" dirty="0" smtClean="0">
                <a:latin typeface="Bell MT" pitchFamily="18" charset="0"/>
              </a:rPr>
              <a:t>RESPONSIBILITIES DURING TESTING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041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3" y="381000"/>
            <a:ext cx="1450728" cy="1523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138855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ll MT" pitchFamily="18" charset="0"/>
              </a:rPr>
              <a:t>1.)  Verify the </a:t>
            </a:r>
            <a:r>
              <a:rPr lang="en-US" sz="3600" b="1" dirty="0" smtClean="0">
                <a:latin typeface="Bell MT" pitchFamily="18" charset="0"/>
              </a:rPr>
              <a:t>identity</a:t>
            </a:r>
            <a:r>
              <a:rPr lang="en-US" sz="3600" dirty="0" smtClean="0">
                <a:latin typeface="Bell MT" pitchFamily="18" charset="0"/>
              </a:rPr>
              <a:t> of the welder/</a:t>
            </a:r>
            <a:r>
              <a:rPr lang="en-US" sz="3600" dirty="0" err="1" smtClean="0">
                <a:latin typeface="Bell MT" pitchFamily="18" charset="0"/>
              </a:rPr>
              <a:t>brazer</a:t>
            </a:r>
            <a:r>
              <a:rPr lang="en-US" sz="3600" dirty="0" smtClean="0">
                <a:latin typeface="Bell MT" pitchFamily="18" charset="0"/>
              </a:rPr>
              <a:t> using the picture I.D. and other documentation the welder/</a:t>
            </a:r>
            <a:r>
              <a:rPr lang="en-US" sz="3600" dirty="0" err="1" smtClean="0">
                <a:latin typeface="Bell MT" pitchFamily="18" charset="0"/>
              </a:rPr>
              <a:t>brazer</a:t>
            </a:r>
            <a:r>
              <a:rPr lang="en-US" sz="3600" dirty="0" smtClean="0">
                <a:latin typeface="Bell MT" pitchFamily="18" charset="0"/>
              </a:rPr>
              <a:t> has provided to the ATR during the joint test session briefing and roll call.  </a:t>
            </a:r>
            <a:endParaRPr lang="en-US" sz="3600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300" y="727438"/>
            <a:ext cx="608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CONTRACTOR’S &amp; ATR’S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Bell MT" pitchFamily="18" charset="0"/>
              </a:rPr>
              <a:t>RESPONSIBILITIES DURING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3800444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B6420A2B53B41BA92B11AE7ACA41F" ma:contentTypeVersion="8" ma:contentTypeDescription="Create a new document." ma:contentTypeScope="" ma:versionID="4246277e0d6bfb5b8bd6bd5d5343d8c0">
  <xsd:schema xmlns:xsd="http://www.w3.org/2001/XMLSchema" xmlns:xs="http://www.w3.org/2001/XMLSchema" xmlns:p="http://schemas.microsoft.com/office/2006/metadata/properties" xmlns:ns2="38bb88eb-bf6a-4b29-98fb-c1b909037737" xmlns:ns3="10dbbfcf-69ce-43b2-83ff-ba2f45d75487" targetNamespace="http://schemas.microsoft.com/office/2006/metadata/properties" ma:root="true" ma:fieldsID="35f78a4c977ed14a1cbee128e245f71e" ns2:_="" ns3:_="">
    <xsd:import namespace="38bb88eb-bf6a-4b29-98fb-c1b909037737"/>
    <xsd:import namespace="10dbbfcf-69ce-43b2-83ff-ba2f45d7548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88eb-bf6a-4b29-98fb-c1b909037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568e4c-76c1-49f1-a34e-6056379bef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bbfcf-69ce-43b2-83ff-ba2f45d7548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d627433-dc39-4daa-983a-e3f5ebb3d942}" ma:internalName="TaxCatchAll" ma:showField="CatchAllData" ma:web="10dbbfcf-69ce-43b2-83ff-ba2f45d75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bb88eb-bf6a-4b29-98fb-c1b909037737">
      <Terms xmlns="http://schemas.microsoft.com/office/infopath/2007/PartnerControls"/>
    </lcf76f155ced4ddcb4097134ff3c332f>
    <TaxCatchAll xmlns="10dbbfcf-69ce-43b2-83ff-ba2f45d75487" xsi:nil="true"/>
  </documentManagement>
</p:properties>
</file>

<file path=customXml/itemProps1.xml><?xml version="1.0" encoding="utf-8"?>
<ds:datastoreItem xmlns:ds="http://schemas.openxmlformats.org/officeDocument/2006/customXml" ds:itemID="{FEA948A1-0D91-4442-B95D-35D99A7E0001}"/>
</file>

<file path=customXml/itemProps2.xml><?xml version="1.0" encoding="utf-8"?>
<ds:datastoreItem xmlns:ds="http://schemas.openxmlformats.org/officeDocument/2006/customXml" ds:itemID="{D7D4B404-75E2-49EE-9035-0FFB5B22B743}"/>
</file>

<file path=customXml/itemProps3.xml><?xml version="1.0" encoding="utf-8"?>
<ds:datastoreItem xmlns:ds="http://schemas.openxmlformats.org/officeDocument/2006/customXml" ds:itemID="{5EA49419-DDF3-4086-B277-09E7D1F574EC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2664</TotalTime>
  <Words>1445</Words>
  <Application>Microsoft Office PowerPoint</Application>
  <PresentationFormat>On-screen Show (4:3)</PresentationFormat>
  <Paragraphs>168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Aspect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NCPWB Trainer</dc:title>
  <dc:subject>Joint Testing Duties and Responsibilities</dc:subject>
  <dc:creator>Cajun Seeger</dc:creator>
  <cp:lastModifiedBy>Receptionist</cp:lastModifiedBy>
  <cp:revision>113</cp:revision>
  <dcterms:created xsi:type="dcterms:W3CDTF">2011-06-24T13:34:21Z</dcterms:created>
  <dcterms:modified xsi:type="dcterms:W3CDTF">2012-07-12T17:00:58Z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0x01010057CB6420A2B53B41BA92B11AE7ACA41F</vt:lpwstr>
  </property>
</Properties>
</file>